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4" r:id="rId1"/>
  </p:sldMasterIdLst>
  <p:sldIdLst>
    <p:sldId id="256" r:id="rId2"/>
    <p:sldId id="257" r:id="rId3"/>
    <p:sldId id="259" r:id="rId4"/>
    <p:sldId id="260" r:id="rId5"/>
    <p:sldId id="258" r:id="rId6"/>
    <p:sldId id="261" r:id="rId7"/>
    <p:sldId id="270" r:id="rId8"/>
    <p:sldId id="263" r:id="rId9"/>
    <p:sldId id="264" r:id="rId10"/>
    <p:sldId id="265" r:id="rId11"/>
    <p:sldId id="280" r:id="rId12"/>
    <p:sldId id="271" r:id="rId13"/>
    <p:sldId id="272" r:id="rId14"/>
    <p:sldId id="273" r:id="rId15"/>
    <p:sldId id="274" r:id="rId16"/>
    <p:sldId id="278" r:id="rId17"/>
    <p:sldId id="275" r:id="rId18"/>
    <p:sldId id="279"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10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CBF52B-1D8E-4C34-9183-DF50DA6A651F}" type="datetimeFigureOut">
              <a:rPr lang="en-US" smtClean="0"/>
              <a:pPr/>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F52B-1D8E-4C34-9183-DF50DA6A651F}" type="datetimeFigureOut">
              <a:rPr lang="en-US" smtClean="0"/>
              <a:pPr/>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F52B-1D8E-4C34-9183-DF50DA6A651F}" type="datetimeFigureOut">
              <a:rPr lang="en-US" smtClean="0"/>
              <a:pPr/>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BF52B-1D8E-4C34-9183-DF50DA6A651F}" type="datetimeFigureOut">
              <a:rPr lang="en-US" smtClean="0"/>
              <a:pPr/>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CBF52B-1D8E-4C34-9183-DF50DA6A651F}" type="datetimeFigureOut">
              <a:rPr lang="en-US" smtClean="0"/>
              <a:pPr/>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CBF52B-1D8E-4C34-9183-DF50DA6A651F}" type="datetimeFigureOut">
              <a:rPr lang="en-US" smtClean="0"/>
              <a:pPr/>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CBF52B-1D8E-4C34-9183-DF50DA6A651F}" type="datetimeFigureOut">
              <a:rPr lang="en-US" smtClean="0"/>
              <a:pPr/>
              <a:t>4/2/2019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CBF52B-1D8E-4C34-9183-DF50DA6A651F}" type="datetimeFigureOut">
              <a:rPr lang="en-US" smtClean="0"/>
              <a:pPr/>
              <a:t>4/2/2019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CBF52B-1D8E-4C34-9183-DF50DA6A651F}" type="datetimeFigureOut">
              <a:rPr lang="en-US" smtClean="0"/>
              <a:pPr/>
              <a:t>4/2/2019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CBF52B-1D8E-4C34-9183-DF50DA6A651F}" type="datetimeFigureOut">
              <a:rPr lang="en-US" smtClean="0"/>
              <a:pPr/>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CBF52B-1D8E-4C34-9183-DF50DA6A651F}" type="datetimeFigureOut">
              <a:rPr lang="en-US" smtClean="0"/>
              <a:pPr/>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CF1D2-5CE0-4A99-8FA5-A25D9F5C5B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BF52B-1D8E-4C34-9183-DF50DA6A651F}" type="datetimeFigureOut">
              <a:rPr lang="en-US" smtClean="0"/>
              <a:pPr/>
              <a:t>4/2/2019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CF1D2-5CE0-4A99-8FA5-A25D9F5C5B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2200" y="723900"/>
            <a:ext cx="9575800" cy="2501899"/>
          </a:xfrm>
        </p:spPr>
        <p:txBody>
          <a:bodyPr>
            <a:noAutofit/>
          </a:bodyPr>
          <a:lstStyle/>
          <a:p>
            <a:r>
              <a:rPr lang="sr-Cyrl-RS" sz="4800" b="1" dirty="0" smtClean="0">
                <a:solidFill>
                  <a:schemeClr val="bg1"/>
                </a:solidFill>
              </a:rPr>
              <a:t>Припрема детета за полазак</a:t>
            </a:r>
            <a:br>
              <a:rPr lang="sr-Cyrl-RS" sz="4800" b="1" dirty="0" smtClean="0">
                <a:solidFill>
                  <a:schemeClr val="bg1"/>
                </a:solidFill>
              </a:rPr>
            </a:br>
            <a:r>
              <a:rPr lang="sr-Cyrl-RS" sz="4800" b="1" dirty="0">
                <a:solidFill>
                  <a:schemeClr val="bg1"/>
                </a:solidFill>
              </a:rPr>
              <a:t>у</a:t>
            </a:r>
            <a:r>
              <a:rPr lang="sr-Cyrl-RS" sz="4800" b="1" dirty="0" smtClean="0">
                <a:solidFill>
                  <a:schemeClr val="bg1"/>
                </a:solidFill>
              </a:rPr>
              <a:t> школу</a:t>
            </a:r>
            <a:endParaRPr lang="en-US" sz="4800" b="1" dirty="0">
              <a:solidFill>
                <a:schemeClr val="bg1"/>
              </a:solidFill>
            </a:endParaRPr>
          </a:p>
        </p:txBody>
      </p:sp>
      <p:sp>
        <p:nvSpPr>
          <p:cNvPr id="3" name="Subtitle 2"/>
          <p:cNvSpPr>
            <a:spLocks noGrp="1"/>
          </p:cNvSpPr>
          <p:nvPr>
            <p:ph type="subTitle" idx="1"/>
          </p:nvPr>
        </p:nvSpPr>
        <p:spPr>
          <a:xfrm>
            <a:off x="7991606" y="5123145"/>
            <a:ext cx="3695179" cy="1064713"/>
          </a:xfrm>
        </p:spPr>
        <p:txBody>
          <a:bodyPr>
            <a:normAutofit/>
          </a:bodyPr>
          <a:lstStyle/>
          <a:p>
            <a:r>
              <a:rPr lang="sr-Cyrl-RS" sz="2400" b="1" dirty="0" smtClean="0">
                <a:solidFill>
                  <a:schemeClr val="bg1"/>
                </a:solidFill>
              </a:rPr>
              <a:t>Педагошко-психолошка</a:t>
            </a:r>
          </a:p>
          <a:p>
            <a:r>
              <a:rPr lang="sr-Cyrl-RS" sz="2400" b="1" dirty="0" smtClean="0">
                <a:solidFill>
                  <a:schemeClr val="bg1"/>
                </a:solidFill>
              </a:rPr>
              <a:t>служба</a:t>
            </a:r>
            <a:endParaRPr lang="en-US" sz="2400"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743" y="2966864"/>
            <a:ext cx="7024665" cy="3657600"/>
          </a:xfrm>
          <a:prstGeom prst="rect">
            <a:avLst/>
          </a:prstGeom>
        </p:spPr>
      </p:pic>
    </p:spTree>
    <p:extLst>
      <p:ext uri="{BB962C8B-B14F-4D97-AF65-F5344CB8AC3E}">
        <p14:creationId xmlns:p14="http://schemas.microsoft.com/office/powerpoint/2010/main" val="2956644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3700" y="355601"/>
            <a:ext cx="9144000" cy="952500"/>
          </a:xfrm>
        </p:spPr>
        <p:txBody>
          <a:bodyPr>
            <a:normAutofit/>
          </a:bodyPr>
          <a:lstStyle/>
          <a:p>
            <a:r>
              <a:rPr lang="sr-Cyrl-RS" sz="4000" b="1" dirty="0" smtClean="0">
                <a:solidFill>
                  <a:schemeClr val="bg1"/>
                </a:solidFill>
              </a:rPr>
              <a:t>Игра детета</a:t>
            </a:r>
            <a:endParaRPr lang="en-US" sz="4000" b="1" dirty="0">
              <a:solidFill>
                <a:schemeClr val="bg1"/>
              </a:solidFill>
            </a:endParaRPr>
          </a:p>
        </p:txBody>
      </p:sp>
      <p:sp>
        <p:nvSpPr>
          <p:cNvPr id="3" name="Subtitle 2"/>
          <p:cNvSpPr>
            <a:spLocks noGrp="1"/>
          </p:cNvSpPr>
          <p:nvPr>
            <p:ph type="subTitle" idx="1"/>
          </p:nvPr>
        </p:nvSpPr>
        <p:spPr>
          <a:xfrm>
            <a:off x="686148" y="1174663"/>
            <a:ext cx="10871200" cy="4699000"/>
          </a:xfrm>
        </p:spPr>
        <p:txBody>
          <a:bodyPr>
            <a:normAutofit/>
          </a:bodyPr>
          <a:lstStyle/>
          <a:p>
            <a:pPr algn="just"/>
            <a:r>
              <a:rPr lang="sr-Cyrl-RS" sz="2400" dirty="0" smtClean="0">
                <a:solidFill>
                  <a:schemeClr val="bg1"/>
                </a:solidFill>
              </a:rPr>
              <a:t>Ваше дете јесте постало ученик,али не заборавите да је тај ученик и даље ваше дете.Само зато што је пошло у школу код </a:t>
            </a:r>
            <a:r>
              <a:rPr lang="sr-Cyrl-RS" sz="2400" dirty="0">
                <a:solidFill>
                  <a:schemeClr val="bg1"/>
                </a:solidFill>
              </a:rPr>
              <a:t>њ</a:t>
            </a:r>
            <a:r>
              <a:rPr lang="sr-Cyrl-RS" sz="2400" dirty="0" smtClean="0">
                <a:solidFill>
                  <a:schemeClr val="bg1"/>
                </a:solidFill>
              </a:rPr>
              <a:t>ега неће престати потреба за игром или играчкама,нити родитељском пажњом.</a:t>
            </a:r>
          </a:p>
          <a:p>
            <a:pPr algn="just"/>
            <a:r>
              <a:rPr lang="sr-Cyrl-RS" sz="2400" dirty="0" smtClean="0">
                <a:solidFill>
                  <a:schemeClr val="bg1"/>
                </a:solidFill>
              </a:rPr>
              <a:t>Поласком у школу игра се не искључује,већ помера у други план.Зато када бирамо играчке теба да се бирају оне које развијају </a:t>
            </a:r>
            <a:r>
              <a:rPr lang="sr-Cyrl-RS" sz="2400" u="sng" dirty="0" smtClean="0">
                <a:solidFill>
                  <a:schemeClr val="bg1"/>
                </a:solidFill>
              </a:rPr>
              <a:t>памћење ,пажњу,доследност ,упорност,стрпљивост,игре које ће их учити да прихвате победу,али и пораз.</a:t>
            </a:r>
            <a:endParaRPr lang="en-US" sz="2400" u="sng" dirty="0">
              <a:solidFill>
                <a:schemeClr val="bg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3331" y="3710982"/>
            <a:ext cx="4599836" cy="2746185"/>
          </a:xfrm>
          <a:prstGeom prst="rect">
            <a:avLst/>
          </a:prstGeom>
        </p:spPr>
      </p:pic>
    </p:spTree>
    <p:extLst>
      <p:ext uri="{BB962C8B-B14F-4D97-AF65-F5344CB8AC3E}">
        <p14:creationId xmlns:p14="http://schemas.microsoft.com/office/powerpoint/2010/main" val="3434955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338138"/>
            <a:ext cx="10972800" cy="1143000"/>
          </a:xfrm>
        </p:spPr>
        <p:txBody>
          <a:bodyPr/>
          <a:lstStyle/>
          <a:p>
            <a:r>
              <a:rPr lang="sr-Cyrl-RS" dirty="0" smtClean="0">
                <a:solidFill>
                  <a:schemeClr val="bg1"/>
                </a:solidFill>
              </a:rPr>
              <a:t>Још неки корисни савети</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sr-Cyrl-RS" sz="2800" dirty="0" smtClean="0">
                <a:solidFill>
                  <a:schemeClr val="bg1"/>
                </a:solidFill>
              </a:rPr>
              <a:t>Посматрајте ваше дете и ,упознајте га и следите његова интересовања ,жеље, таленте,хвалите га и </a:t>
            </a:r>
            <a:r>
              <a:rPr lang="sr-Cyrl-RS" sz="2800" u="sng" dirty="0" smtClean="0">
                <a:solidFill>
                  <a:schemeClr val="bg1"/>
                </a:solidFill>
              </a:rPr>
              <a:t>подстичите...;</a:t>
            </a:r>
          </a:p>
          <a:p>
            <a:r>
              <a:rPr lang="sr-Cyrl-RS" sz="2800" dirty="0" smtClean="0">
                <a:solidFill>
                  <a:schemeClr val="bg1"/>
                </a:solidFill>
              </a:rPr>
              <a:t>Развијајте </a:t>
            </a:r>
            <a:r>
              <a:rPr lang="sr-Cyrl-RS" sz="2800" u="sng" dirty="0" smtClean="0">
                <a:solidFill>
                  <a:schemeClr val="bg1"/>
                </a:solidFill>
              </a:rPr>
              <a:t>поверење детета према учитељици</a:t>
            </a:r>
            <a:r>
              <a:rPr lang="sr-Cyrl-RS" sz="2800" dirty="0" smtClean="0">
                <a:solidFill>
                  <a:schemeClr val="bg1"/>
                </a:solidFill>
              </a:rPr>
              <a:t>;</a:t>
            </a:r>
          </a:p>
          <a:p>
            <a:r>
              <a:rPr lang="sr-Cyrl-RS" sz="2800" dirty="0" smtClean="0">
                <a:solidFill>
                  <a:schemeClr val="bg1"/>
                </a:solidFill>
              </a:rPr>
              <a:t>Јако је важна атмосфера која влада у породици,јер је најбоља васпитна метода </a:t>
            </a:r>
            <a:r>
              <a:rPr lang="sr-Cyrl-RS" sz="2800" u="sng" dirty="0" smtClean="0">
                <a:solidFill>
                  <a:schemeClr val="bg1"/>
                </a:solidFill>
              </a:rPr>
              <a:t>лични пример;</a:t>
            </a:r>
          </a:p>
          <a:p>
            <a:r>
              <a:rPr lang="sr-Cyrl-RS" sz="2800" dirty="0" smtClean="0">
                <a:solidFill>
                  <a:schemeClr val="bg1"/>
                </a:solidFill>
              </a:rPr>
              <a:t>Постављање </a:t>
            </a:r>
            <a:r>
              <a:rPr lang="sr-Cyrl-RS" sz="2800" u="sng" dirty="0" smtClean="0">
                <a:solidFill>
                  <a:schemeClr val="bg1"/>
                </a:solidFill>
              </a:rPr>
              <a:t>граница,доследност....;</a:t>
            </a:r>
          </a:p>
          <a:p>
            <a:r>
              <a:rPr lang="en-US" sz="2800" dirty="0" smtClean="0">
                <a:solidFill>
                  <a:schemeClr val="bg1"/>
                </a:solidFill>
              </a:rPr>
              <a:t>O</a:t>
            </a:r>
            <a:r>
              <a:rPr lang="sr-Cyrl-RS" sz="2800" dirty="0" smtClean="0">
                <a:solidFill>
                  <a:schemeClr val="bg1"/>
                </a:solidFill>
              </a:rPr>
              <a:t>самостаљујте дете у кретању;</a:t>
            </a:r>
          </a:p>
          <a:p>
            <a:r>
              <a:rPr lang="sr-Cyrl-RS" sz="2800" dirty="0" smtClean="0">
                <a:solidFill>
                  <a:schemeClr val="bg1"/>
                </a:solidFill>
              </a:rPr>
              <a:t>Сан је важан за одмор детета;</a:t>
            </a:r>
          </a:p>
          <a:p>
            <a:r>
              <a:rPr lang="sr-Cyrl-RS" sz="2800" dirty="0" smtClean="0">
                <a:solidFill>
                  <a:schemeClr val="bg1"/>
                </a:solidFill>
              </a:rPr>
              <a:t>Агресивни садржаји  који долазе путем интернета и цртаних филмова  су јако штетни за дете</a:t>
            </a:r>
          </a:p>
          <a:p>
            <a:endParaRPr lang="en-US" dirty="0"/>
          </a:p>
        </p:txBody>
      </p:sp>
    </p:spTree>
    <p:extLst>
      <p:ext uri="{BB962C8B-B14F-4D97-AF65-F5344CB8AC3E}">
        <p14:creationId xmlns:p14="http://schemas.microsoft.com/office/powerpoint/2010/main" val="159363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solidFill>
                  <a:schemeClr val="bg1"/>
                </a:solidFill>
              </a:rPr>
              <a:t>Зрелост деце за полазак у школу</a:t>
            </a:r>
            <a:endParaRPr lang="en-US" dirty="0">
              <a:solidFill>
                <a:schemeClr val="bg1"/>
              </a:solidFill>
            </a:endParaRPr>
          </a:p>
        </p:txBody>
      </p:sp>
      <p:sp>
        <p:nvSpPr>
          <p:cNvPr id="3" name="Content Placeholder 2"/>
          <p:cNvSpPr>
            <a:spLocks noGrp="1"/>
          </p:cNvSpPr>
          <p:nvPr>
            <p:ph idx="1"/>
          </p:nvPr>
        </p:nvSpPr>
        <p:spPr/>
        <p:txBody>
          <a:bodyPr/>
          <a:lstStyle/>
          <a:p>
            <a:r>
              <a:rPr lang="sr-Cyrl-RS" dirty="0" smtClean="0">
                <a:solidFill>
                  <a:schemeClr val="bg1"/>
                </a:solidFill>
              </a:rPr>
              <a:t>Показатељи да ли је дете физички,психички или емотивно зрело за полазак у школу нису да ли оно уме да чита и пише већ:</a:t>
            </a:r>
          </a:p>
          <a:p>
            <a:r>
              <a:rPr lang="sr-Cyrl-RS" dirty="0" smtClean="0">
                <a:solidFill>
                  <a:schemeClr val="bg1"/>
                </a:solidFill>
              </a:rPr>
              <a:t>Непосредно пре школе зна правилно да користи све гласове;</a:t>
            </a:r>
          </a:p>
          <a:p>
            <a:r>
              <a:rPr lang="sr-Cyrl-RS" dirty="0" smtClean="0">
                <a:solidFill>
                  <a:schemeClr val="bg1"/>
                </a:solidFill>
              </a:rPr>
              <a:t>Млечни зуби су замењени или су у току;</a:t>
            </a:r>
          </a:p>
          <a:p>
            <a:r>
              <a:rPr lang="sr-Cyrl-RS" dirty="0" smtClean="0">
                <a:solidFill>
                  <a:schemeClr val="bg1"/>
                </a:solidFill>
              </a:rPr>
              <a:t>Има развијену фину моторику(уме да користи маказе или да се игра са дугмићима ,кликерима..);</a:t>
            </a:r>
          </a:p>
          <a:p>
            <a:endParaRPr lang="sr-Cyrl-RS" dirty="0" smtClean="0">
              <a:solidFill>
                <a:schemeClr val="bg1"/>
              </a:solidFill>
            </a:endParaRPr>
          </a:p>
          <a:p>
            <a:endParaRPr lang="en-US" dirty="0"/>
          </a:p>
        </p:txBody>
      </p:sp>
    </p:spTree>
    <p:extLst>
      <p:ext uri="{BB962C8B-B14F-4D97-AF65-F5344CB8AC3E}">
        <p14:creationId xmlns:p14="http://schemas.microsoft.com/office/powerpoint/2010/main" val="899458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sr-Cyrl-RS" dirty="0" smtClean="0">
                <a:solidFill>
                  <a:schemeClr val="bg1"/>
                </a:solidFill>
              </a:rPr>
              <a:t>Црта фигуру човека са свим елементима тј.главом,телом,рукама, ногама и детаљима ( очи, нос,уста,  уши, коса;) </a:t>
            </a:r>
          </a:p>
          <a:p>
            <a:r>
              <a:rPr lang="sr-Cyrl-RS" dirty="0" smtClean="0">
                <a:solidFill>
                  <a:schemeClr val="bg1"/>
                </a:solidFill>
              </a:rPr>
              <a:t>Успева да држи пажњу 20 минута на истој активности;</a:t>
            </a:r>
          </a:p>
          <a:p>
            <a:r>
              <a:rPr lang="sr-Cyrl-RS" dirty="0" smtClean="0">
                <a:solidFill>
                  <a:schemeClr val="bg1"/>
                </a:solidFill>
              </a:rPr>
              <a:t>Уме да поднесе пораз ( нпр. Не плаче када изгуби у друштвеној игри и сл.)</a:t>
            </a:r>
          </a:p>
          <a:p>
            <a:r>
              <a:rPr lang="sr-Cyrl-RS" dirty="0" smtClean="0">
                <a:solidFill>
                  <a:schemeClr val="bg1"/>
                </a:solidFill>
              </a:rPr>
              <a:t> Може да се одвоји од родитеља више сати или дана;</a:t>
            </a:r>
          </a:p>
          <a:p>
            <a:endParaRPr lang="en-US" dirty="0"/>
          </a:p>
        </p:txBody>
      </p:sp>
    </p:spTree>
    <p:extLst>
      <p:ext uri="{BB962C8B-B14F-4D97-AF65-F5344CB8AC3E}">
        <p14:creationId xmlns:p14="http://schemas.microsoft.com/office/powerpoint/2010/main" val="3991340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260" y="537685"/>
            <a:ext cx="10972800" cy="1143000"/>
          </a:xfrm>
        </p:spPr>
        <p:txBody>
          <a:bodyPr/>
          <a:lstStyle/>
          <a:p>
            <a:r>
              <a:rPr lang="sr-Cyrl-RS" dirty="0" smtClean="0">
                <a:solidFill>
                  <a:schemeClr val="bg1"/>
                </a:solidFill>
              </a:rPr>
              <a:t>Тестирање</a:t>
            </a:r>
            <a:endParaRPr lang="en-US" dirty="0">
              <a:solidFill>
                <a:schemeClr val="bg1"/>
              </a:solidFill>
            </a:endParaRPr>
          </a:p>
        </p:txBody>
      </p:sp>
      <p:sp>
        <p:nvSpPr>
          <p:cNvPr id="3" name="Content Placeholder 2"/>
          <p:cNvSpPr>
            <a:spLocks noGrp="1"/>
          </p:cNvSpPr>
          <p:nvPr>
            <p:ph idx="1"/>
          </p:nvPr>
        </p:nvSpPr>
        <p:spPr>
          <a:xfrm>
            <a:off x="609600" y="2151347"/>
            <a:ext cx="10972800" cy="4525963"/>
          </a:xfrm>
        </p:spPr>
        <p:txBody>
          <a:bodyPr>
            <a:normAutofit fontScale="85000" lnSpcReduction="20000"/>
          </a:bodyPr>
          <a:lstStyle/>
          <a:p>
            <a:r>
              <a:rPr lang="sr-Cyrl-RS" dirty="0" smtClean="0">
                <a:solidFill>
                  <a:schemeClr val="bg1"/>
                </a:solidFill>
              </a:rPr>
              <a:t>Упис у школу као и школовање јесу једна врста позитивног стреса како за дете тако и за родитеље, својим понашањем можете га умањити.</a:t>
            </a:r>
          </a:p>
          <a:p>
            <a:r>
              <a:rPr lang="sr-Cyrl-RS" dirty="0" smtClean="0">
                <a:solidFill>
                  <a:schemeClr val="bg1"/>
                </a:solidFill>
              </a:rPr>
              <a:t> За тестирање пред упис у први разред важно је да дете буде ОПУШТЕНО. Међутим, то је лакше рећи него учинити, јер су родитељи веома узбуђени и њихово расположење веома утиче на децу ( нервоза, забринутост, страх...). </a:t>
            </a:r>
          </a:p>
          <a:p>
            <a:r>
              <a:rPr lang="sr-Cyrl-RS" dirty="0" smtClean="0">
                <a:solidFill>
                  <a:schemeClr val="bg1"/>
                </a:solidFill>
              </a:rPr>
              <a:t>Покушајте да контролишете сопствене страхове и друге емоције и објасните детету шта ће се дешавати на разговору код психолога.</a:t>
            </a:r>
          </a:p>
          <a:p>
            <a:r>
              <a:rPr lang="sr-Cyrl-RS" dirty="0" smtClean="0">
                <a:solidFill>
                  <a:schemeClr val="bg1"/>
                </a:solidFill>
              </a:rPr>
              <a:t>Покажите поверење да ће све бити у реду, да ништа није страшно ни ако не зна одговор на неко питање.</a:t>
            </a:r>
          </a:p>
          <a:p>
            <a:r>
              <a:rPr lang="sr-Cyrl-RS" dirty="0" smtClean="0">
                <a:solidFill>
                  <a:schemeClr val="bg1"/>
                </a:solidFill>
              </a:rPr>
              <a:t> </a:t>
            </a:r>
            <a:r>
              <a:rPr lang="sr-Cyrl-RS" dirty="0">
                <a:solidFill>
                  <a:schemeClr val="bg1"/>
                </a:solidFill>
              </a:rPr>
              <a:t>Д</a:t>
            </a:r>
            <a:r>
              <a:rPr lang="sr-Cyrl-RS" dirty="0" smtClean="0">
                <a:solidFill>
                  <a:schemeClr val="bg1"/>
                </a:solidFill>
              </a:rPr>
              <a:t>а је у питању само разговор и да ће се на разговору најбоље осећати  ако буде опуштено и одговарало онако како мисли да треба.</a:t>
            </a:r>
          </a:p>
          <a:p>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8760" y="261461"/>
            <a:ext cx="3802172" cy="1889886"/>
          </a:xfrm>
          <a:prstGeom prst="rect">
            <a:avLst/>
          </a:prstGeom>
        </p:spPr>
      </p:pic>
    </p:spTree>
    <p:extLst>
      <p:ext uri="{BB962C8B-B14F-4D97-AF65-F5344CB8AC3E}">
        <p14:creationId xmlns:p14="http://schemas.microsoft.com/office/powerpoint/2010/main" val="633770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solidFill>
                  <a:schemeClr val="bg1"/>
                </a:solidFill>
              </a:rPr>
              <a:t>Тестирање-процедура</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endParaRPr lang="sr-Cyrl-RS" dirty="0" smtClean="0"/>
          </a:p>
          <a:p>
            <a:r>
              <a:rPr lang="sr-Cyrl-RS" dirty="0" smtClean="0">
                <a:solidFill>
                  <a:schemeClr val="bg1"/>
                </a:solidFill>
              </a:rPr>
              <a:t>Тестирање је део процедуре приликом уписа у први разред и састоји се од разговора са стручним сарадником психологом или педагогом о различитим темама са дететом.</a:t>
            </a:r>
          </a:p>
          <a:p>
            <a:r>
              <a:rPr lang="sr-Cyrl-RS" dirty="0" smtClean="0">
                <a:solidFill>
                  <a:schemeClr val="bg1"/>
                </a:solidFill>
              </a:rPr>
              <a:t>Постоји неколико тестова за проверу спремности детета у школу и сви тестови се строго чувају, да би резултати тестирања били што објективнији.</a:t>
            </a:r>
          </a:p>
          <a:p>
            <a:r>
              <a:rPr lang="sr-Cyrl-RS" dirty="0" smtClean="0">
                <a:solidFill>
                  <a:schemeClr val="bg1"/>
                </a:solidFill>
              </a:rPr>
              <a:t>За време тестирања родитељ није присутан у просторији, већ чека испред просторије.</a:t>
            </a:r>
          </a:p>
          <a:p>
            <a:r>
              <a:rPr lang="sr-Cyrl-RS" dirty="0" smtClean="0">
                <a:solidFill>
                  <a:schemeClr val="bg1"/>
                </a:solidFill>
              </a:rPr>
              <a:t>Психолог се труди да опусти дете и да направи лепу радну атмосферу.</a:t>
            </a:r>
          </a:p>
          <a:p>
            <a:endParaRPr lang="sr-Cyrl-RS" dirty="0" smtClean="0"/>
          </a:p>
        </p:txBody>
      </p:sp>
    </p:spTree>
    <p:extLst>
      <p:ext uri="{BB962C8B-B14F-4D97-AF65-F5344CB8AC3E}">
        <p14:creationId xmlns:p14="http://schemas.microsoft.com/office/powerpoint/2010/main" val="2263327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sr-Cyrl-RS" dirty="0" smtClean="0"/>
          </a:p>
          <a:p>
            <a:r>
              <a:rPr lang="sr-Cyrl-RS" dirty="0" smtClean="0">
                <a:solidFill>
                  <a:schemeClr val="bg1"/>
                </a:solidFill>
              </a:rPr>
              <a:t>Тестирање траје од 30 до 40 минута и не жури, јер деца лоше реагују на притисак и ограничење времена.</a:t>
            </a:r>
          </a:p>
          <a:p>
            <a:r>
              <a:rPr lang="sr-Cyrl-RS" dirty="0" smtClean="0">
                <a:solidFill>
                  <a:schemeClr val="bg1"/>
                </a:solidFill>
              </a:rPr>
              <a:t>Након тога психолог обавља разговор са родитељем и даје потребне информације о спроведеном тестирању.</a:t>
            </a:r>
            <a:endParaRPr lang="sr-Cyrl-RS" dirty="0">
              <a:solidFill>
                <a:schemeClr val="bg1"/>
              </a:solidFill>
            </a:endParaRPr>
          </a:p>
          <a:p>
            <a:r>
              <a:rPr lang="sr-Cyrl-RS" dirty="0" smtClean="0">
                <a:solidFill>
                  <a:schemeClr val="bg1"/>
                </a:solidFill>
              </a:rPr>
              <a:t>Тест </a:t>
            </a:r>
            <a:r>
              <a:rPr lang="sr-Cyrl-RS" dirty="0">
                <a:solidFill>
                  <a:schemeClr val="bg1"/>
                </a:solidFill>
              </a:rPr>
              <a:t>испитује интелектуалну и емоционалну зрелост за полазак у школу.</a:t>
            </a:r>
          </a:p>
          <a:p>
            <a:pPr marL="0" indent="0">
              <a:buNone/>
            </a:pPr>
            <a:endParaRPr lang="sr-Cyrl-RS" dirty="0"/>
          </a:p>
          <a:p>
            <a:pPr marL="0" indent="0">
              <a:buNone/>
            </a:pPr>
            <a:endParaRPr lang="en-US" dirty="0"/>
          </a:p>
          <a:p>
            <a:endParaRPr lang="en-US" dirty="0"/>
          </a:p>
        </p:txBody>
      </p:sp>
    </p:spTree>
    <p:extLst>
      <p:ext uri="{BB962C8B-B14F-4D97-AF65-F5344CB8AC3E}">
        <p14:creationId xmlns:p14="http://schemas.microsoft.com/office/powerpoint/2010/main" val="1445665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solidFill>
                  <a:schemeClr val="bg1"/>
                </a:solidFill>
              </a:rPr>
              <a:t>Интелектуална и емоционалана зрелост</a:t>
            </a:r>
            <a:endParaRPr lang="en-US"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sr-Cyrl-RS" dirty="0" smtClean="0">
                <a:solidFill>
                  <a:schemeClr val="bg1"/>
                </a:solidFill>
              </a:rPr>
              <a:t>Интелектуалне способности обухватају памћење, опажање, мишљење, учење, повезивање..</a:t>
            </a:r>
          </a:p>
          <a:p>
            <a:r>
              <a:rPr lang="en-US" dirty="0" smtClean="0">
                <a:solidFill>
                  <a:schemeClr val="bg1"/>
                </a:solidFill>
              </a:rPr>
              <a:t>IQ</a:t>
            </a:r>
            <a:r>
              <a:rPr lang="sr-Cyrl-RS" dirty="0" smtClean="0">
                <a:solidFill>
                  <a:schemeClr val="bg1"/>
                </a:solidFill>
              </a:rPr>
              <a:t>- коефицијент изражава се бројем и говори о односу између броја урађених задатака на тесту и календарског узраста детета. Посматра се како је дете урадило тест у односу на групу деце истог узраста са територије наше земље.</a:t>
            </a:r>
          </a:p>
          <a:p>
            <a:r>
              <a:rPr lang="sr-Cyrl-RS" dirty="0" smtClean="0">
                <a:solidFill>
                  <a:schemeClr val="bg1"/>
                </a:solidFill>
              </a:rPr>
              <a:t>Иначе, интелигенција је способност која се распоређује нормално у популацији, што значи да је највише деце и људи са просечном интелигенцијом, а најмање са веома високом ( даровити) и веома ниском ( тешкоће у развоју)</a:t>
            </a:r>
          </a:p>
          <a:p>
            <a:pPr marL="0" indent="0">
              <a:buNone/>
            </a:pPr>
            <a:r>
              <a:rPr lang="sr-Cyrl-RS" dirty="0" smtClean="0">
                <a:solidFill>
                  <a:schemeClr val="bg1"/>
                </a:solidFill>
              </a:rPr>
              <a:t> </a:t>
            </a:r>
          </a:p>
        </p:txBody>
      </p:sp>
    </p:spTree>
    <p:extLst>
      <p:ext uri="{BB962C8B-B14F-4D97-AF65-F5344CB8AC3E}">
        <p14:creationId xmlns:p14="http://schemas.microsoft.com/office/powerpoint/2010/main" val="3449457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sr-Cyrl-RS" dirty="0"/>
          </a:p>
          <a:p>
            <a:r>
              <a:rPr lang="sr-Cyrl-RS" dirty="0" smtClean="0">
                <a:solidFill>
                  <a:schemeClr val="bg1"/>
                </a:solidFill>
              </a:rPr>
              <a:t>У највећем броју случајева са Вашим дететом је све у реду , али ако се нешто дешава , тест ће указати на тешкоће , па ће моћи на време да се реагује.</a:t>
            </a:r>
          </a:p>
          <a:p>
            <a:r>
              <a:rPr lang="sr-Cyrl-RS" dirty="0" smtClean="0">
                <a:solidFill>
                  <a:schemeClr val="bg1"/>
                </a:solidFill>
              </a:rPr>
              <a:t>Емоционална </a:t>
            </a:r>
            <a:r>
              <a:rPr lang="sr-Cyrl-RS" dirty="0">
                <a:solidFill>
                  <a:schemeClr val="bg1"/>
                </a:solidFill>
              </a:rPr>
              <a:t>припрема је развијање позитивног става и емоције према институцији </a:t>
            </a:r>
            <a:r>
              <a:rPr lang="sr-Cyrl-RS" dirty="0" smtClean="0">
                <a:solidFill>
                  <a:schemeClr val="bg1"/>
                </a:solidFill>
              </a:rPr>
              <a:t>школе. </a:t>
            </a:r>
            <a:r>
              <a:rPr lang="sr-Cyrl-RS" dirty="0">
                <a:solidFill>
                  <a:schemeClr val="bg1"/>
                </a:solidFill>
              </a:rPr>
              <a:t>Најважније је развијати код детета љубав према школи, а у исто време отклањати страх</a:t>
            </a:r>
            <a:r>
              <a:rPr lang="sr-Cyrl-RS" dirty="0" smtClean="0">
                <a:solidFill>
                  <a:schemeClr val="bg1"/>
                </a:solidFill>
              </a:rPr>
              <a:t>. Запамтите како год реагујете, дете Вас гледа и прати Ваше емоције.</a:t>
            </a:r>
            <a:endParaRPr lang="sr-Cyrl-RS" dirty="0">
              <a:solidFill>
                <a:schemeClr val="bg1"/>
              </a:solidFill>
            </a:endParaRPr>
          </a:p>
          <a:p>
            <a:endParaRPr lang="en-US" dirty="0"/>
          </a:p>
        </p:txBody>
      </p:sp>
    </p:spTree>
    <p:extLst>
      <p:ext uri="{BB962C8B-B14F-4D97-AF65-F5344CB8AC3E}">
        <p14:creationId xmlns:p14="http://schemas.microsoft.com/office/powerpoint/2010/main" val="1834040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sr-Cyrl-RS" dirty="0" smtClean="0">
                <a:solidFill>
                  <a:schemeClr val="bg1"/>
                </a:solidFill>
              </a:rPr>
              <a:t>Стручни сарадник ће проверити да ли дете има развијене ове способности онолико колико их има ВЕЋИНА деце у његовом узрасту.</a:t>
            </a:r>
          </a:p>
          <a:p>
            <a:r>
              <a:rPr lang="sr-Cyrl-RS" dirty="0" smtClean="0">
                <a:solidFill>
                  <a:schemeClr val="bg1"/>
                </a:solidFill>
              </a:rPr>
              <a:t>Неки родитељи покушавају да припреме дете за тестирање како би постигло надпросечни резултат, што само збуњује дете. Дете УЧИ  сваки дан када Вас обаспе питањима            „ Зашто, Како, Због чега?“ и размишља о Вашим одговорима. Кроз овакву интеракцију дете сазрева на правилан начин.</a:t>
            </a:r>
            <a:endParaRPr lang="en-US" dirty="0">
              <a:solidFill>
                <a:schemeClr val="bg1"/>
              </a:solidFill>
            </a:endParaRPr>
          </a:p>
        </p:txBody>
      </p:sp>
    </p:spTree>
    <p:extLst>
      <p:ext uri="{BB962C8B-B14F-4D97-AF65-F5344CB8AC3E}">
        <p14:creationId xmlns:p14="http://schemas.microsoft.com/office/powerpoint/2010/main" val="2539230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1500" y="736601"/>
            <a:ext cx="3340100" cy="825499"/>
          </a:xfrm>
        </p:spPr>
        <p:txBody>
          <a:bodyPr>
            <a:normAutofit/>
          </a:bodyPr>
          <a:lstStyle/>
          <a:p>
            <a:r>
              <a:rPr lang="sr-Cyrl-RS" sz="4000" b="1" dirty="0" smtClean="0">
                <a:solidFill>
                  <a:schemeClr val="bg1"/>
                </a:solidFill>
              </a:rPr>
              <a:t>Увод</a:t>
            </a:r>
            <a:endParaRPr lang="en-US" sz="4000" b="1" dirty="0">
              <a:solidFill>
                <a:schemeClr val="bg1"/>
              </a:solidFill>
            </a:endParaRPr>
          </a:p>
        </p:txBody>
      </p:sp>
      <p:sp>
        <p:nvSpPr>
          <p:cNvPr id="3" name="Subtitle 2"/>
          <p:cNvSpPr>
            <a:spLocks noGrp="1"/>
          </p:cNvSpPr>
          <p:nvPr>
            <p:ph type="subTitle" idx="1"/>
          </p:nvPr>
        </p:nvSpPr>
        <p:spPr>
          <a:xfrm>
            <a:off x="923403" y="2554918"/>
            <a:ext cx="10528300" cy="4191000"/>
          </a:xfrm>
        </p:spPr>
        <p:txBody>
          <a:bodyPr>
            <a:normAutofit/>
          </a:bodyPr>
          <a:lstStyle/>
          <a:p>
            <a:pPr algn="just"/>
            <a:r>
              <a:rPr lang="sr-Cyrl-RS" sz="3200" dirty="0" smtClean="0">
                <a:solidFill>
                  <a:schemeClr val="bg1"/>
                </a:solidFill>
              </a:rPr>
              <a:t>Полазак у школу је један од најважнијих догађаја у животу сваке породице.То је </a:t>
            </a:r>
            <a:r>
              <a:rPr lang="sr-Cyrl-RS" sz="3200" u="sng" dirty="0" smtClean="0">
                <a:solidFill>
                  <a:schemeClr val="bg1"/>
                </a:solidFill>
              </a:rPr>
              <a:t>свечан и узбудљив тренутак </a:t>
            </a:r>
            <a:r>
              <a:rPr lang="sr-Cyrl-RS" sz="3200" dirty="0" smtClean="0">
                <a:solidFill>
                  <a:schemeClr val="bg1"/>
                </a:solidFill>
              </a:rPr>
              <a:t>и за родитеље и за дете</a:t>
            </a:r>
            <a:r>
              <a:rPr lang="sr-Cyrl-RS" dirty="0">
                <a:solidFill>
                  <a:schemeClr val="bg1"/>
                </a:solidFill>
              </a:rPr>
              <a:t>.</a:t>
            </a:r>
            <a:r>
              <a:rPr lang="sr-Cyrl-RS" sz="3200" dirty="0" smtClean="0">
                <a:solidFill>
                  <a:schemeClr val="bg1"/>
                </a:solidFill>
              </a:rPr>
              <a:t> У школи ће дете провести најлепши део свог детињства. Важно је да од првог дана </a:t>
            </a:r>
            <a:r>
              <a:rPr lang="sr-Cyrl-RS" sz="3200" u="sng" dirty="0" smtClean="0">
                <a:solidFill>
                  <a:schemeClr val="bg1"/>
                </a:solidFill>
              </a:rPr>
              <a:t>заволи</a:t>
            </a:r>
            <a:r>
              <a:rPr lang="sr-Cyrl-RS" sz="3200" dirty="0" smtClean="0">
                <a:solidFill>
                  <a:schemeClr val="bg1"/>
                </a:solidFill>
              </a:rPr>
              <a:t> </a:t>
            </a:r>
            <a:r>
              <a:rPr lang="sr-Cyrl-RS" sz="3200" u="sng" dirty="0" smtClean="0">
                <a:solidFill>
                  <a:schemeClr val="bg1"/>
                </a:solidFill>
              </a:rPr>
              <a:t>школу</a:t>
            </a:r>
            <a:r>
              <a:rPr lang="sr-Cyrl-RS" sz="3200" dirty="0" smtClean="0">
                <a:solidFill>
                  <a:schemeClr val="bg1"/>
                </a:solidFill>
              </a:rPr>
              <a:t>,али и да </a:t>
            </a:r>
            <a:r>
              <a:rPr lang="sr-Cyrl-RS" sz="3200" u="sng" dirty="0" smtClean="0">
                <a:solidFill>
                  <a:schemeClr val="bg1"/>
                </a:solidFill>
              </a:rPr>
              <a:t>прихвати обавезе</a:t>
            </a:r>
            <a:r>
              <a:rPr lang="sr-Cyrl-RS" sz="3200" dirty="0" smtClean="0">
                <a:solidFill>
                  <a:schemeClr val="bg1"/>
                </a:solidFill>
              </a:rPr>
              <a:t> које школа намеће. Поделите са дететом узбуђење и радост,подржите га и охрабрите.Приредите </a:t>
            </a:r>
            <a:r>
              <a:rPr lang="sr-Cyrl-RS" sz="3200" u="sng" dirty="0" smtClean="0">
                <a:solidFill>
                  <a:schemeClr val="bg1"/>
                </a:solidFill>
              </a:rPr>
              <a:t>малу свечаност</a:t>
            </a:r>
            <a:r>
              <a:rPr lang="sr-Cyrl-RS" sz="3200" dirty="0" smtClean="0">
                <a:solidFill>
                  <a:schemeClr val="bg1"/>
                </a:solidFill>
              </a:rPr>
              <a:t> у кругу породице,дете ће тако схватити значај школе. </a:t>
            </a:r>
            <a:endParaRPr lang="en-US" sz="32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882" y="242316"/>
            <a:ext cx="4371972" cy="2287202"/>
          </a:xfrm>
          <a:prstGeom prst="rect">
            <a:avLst/>
          </a:prstGeom>
        </p:spPr>
      </p:pic>
    </p:spTree>
    <p:extLst>
      <p:ext uri="{BB962C8B-B14F-4D97-AF65-F5344CB8AC3E}">
        <p14:creationId xmlns:p14="http://schemas.microsoft.com/office/powerpoint/2010/main" val="2323567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smtClean="0">
                <a:solidFill>
                  <a:schemeClr val="bg1"/>
                </a:solidFill>
              </a:rPr>
              <a:t>ХВАЛА НА ПАЖЊИ И СРЕЋАН ПОЛАЗАК У ШКОЛУ ПРВАЦИМА!</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7497" y="2593976"/>
            <a:ext cx="7044782" cy="4143989"/>
          </a:xfrm>
          <a:prstGeom prst="rect">
            <a:avLst/>
          </a:prstGeom>
        </p:spPr>
      </p:pic>
    </p:spTree>
    <p:extLst>
      <p:ext uri="{BB962C8B-B14F-4D97-AF65-F5344CB8AC3E}">
        <p14:creationId xmlns:p14="http://schemas.microsoft.com/office/powerpoint/2010/main" val="2809495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7000"/>
            <a:ext cx="9144000" cy="1168400"/>
          </a:xfrm>
        </p:spPr>
        <p:txBody>
          <a:bodyPr>
            <a:normAutofit/>
          </a:bodyPr>
          <a:lstStyle/>
          <a:p>
            <a:r>
              <a:rPr lang="sr-Cyrl-RS" sz="4000" b="1" dirty="0" smtClean="0">
                <a:solidFill>
                  <a:schemeClr val="bg1"/>
                </a:solidFill>
              </a:rPr>
              <a:t>Позитивни ставови према школи</a:t>
            </a:r>
            <a:endParaRPr lang="en-US" sz="4000" b="1" dirty="0">
              <a:solidFill>
                <a:schemeClr val="bg1"/>
              </a:solidFill>
            </a:endParaRPr>
          </a:p>
        </p:txBody>
      </p:sp>
      <p:sp>
        <p:nvSpPr>
          <p:cNvPr id="3" name="Subtitle 2"/>
          <p:cNvSpPr>
            <a:spLocks noGrp="1"/>
          </p:cNvSpPr>
          <p:nvPr>
            <p:ph type="subTitle" idx="1"/>
          </p:nvPr>
        </p:nvSpPr>
        <p:spPr>
          <a:xfrm>
            <a:off x="654050" y="1138476"/>
            <a:ext cx="10883900" cy="4927600"/>
          </a:xfrm>
        </p:spPr>
        <p:txBody>
          <a:bodyPr>
            <a:noAutofit/>
          </a:bodyPr>
          <a:lstStyle/>
          <a:p>
            <a:pPr algn="just"/>
            <a:r>
              <a:rPr lang="sr-Cyrl-RS" sz="2800" dirty="0" smtClean="0">
                <a:solidFill>
                  <a:schemeClr val="bg1"/>
                </a:solidFill>
              </a:rPr>
              <a:t>За дете је веома важан </a:t>
            </a:r>
            <a:r>
              <a:rPr lang="sr-Cyrl-RS" sz="2800" b="1" u="sng" dirty="0" smtClean="0">
                <a:solidFill>
                  <a:schemeClr val="bg1"/>
                </a:solidFill>
              </a:rPr>
              <a:t>став родитеља</a:t>
            </a:r>
            <a:r>
              <a:rPr lang="sr-Cyrl-RS" sz="2800" u="sng" dirty="0" smtClean="0">
                <a:solidFill>
                  <a:schemeClr val="bg1"/>
                </a:solidFill>
              </a:rPr>
              <a:t> </a:t>
            </a:r>
            <a:r>
              <a:rPr lang="sr-Cyrl-RS" sz="2800" dirty="0" smtClean="0">
                <a:solidFill>
                  <a:schemeClr val="bg1"/>
                </a:solidFill>
              </a:rPr>
              <a:t>према школи.Дете треба да очекује полазак у школу као радост,а школу да доживи као привлачну установу где ће научити много нових ствари,стећи нове другове са којима ће се дружити и учити.Школу треба </a:t>
            </a:r>
            <a:r>
              <a:rPr lang="sr-Cyrl-RS" sz="2800" u="sng" dirty="0" smtClean="0">
                <a:solidFill>
                  <a:schemeClr val="bg1"/>
                </a:solidFill>
              </a:rPr>
              <a:t>реално</a:t>
            </a:r>
            <a:r>
              <a:rPr lang="sr-Cyrl-RS" sz="2800" dirty="0" smtClean="0">
                <a:solidFill>
                  <a:schemeClr val="bg1"/>
                </a:solidFill>
              </a:rPr>
              <a:t> приказати без застрашивања и улепшавања.Детету треба рећи да ће у школу ићи сваки дан,</a:t>
            </a:r>
            <a:r>
              <a:rPr lang="sr-Latn-RS" sz="2800" dirty="0" smtClean="0">
                <a:solidFill>
                  <a:schemeClr val="bg1"/>
                </a:solidFill>
              </a:rPr>
              <a:t> </a:t>
            </a:r>
            <a:r>
              <a:rPr lang="sr-Cyrl-RS" sz="2800" dirty="0" smtClean="0">
                <a:solidFill>
                  <a:schemeClr val="bg1"/>
                </a:solidFill>
              </a:rPr>
              <a:t>да ће тамо проводити одређено време,добијати оцене,играти се,учити. </a:t>
            </a:r>
            <a:endParaRPr lang="sr-Cyrl-RS" sz="2800" dirty="0">
              <a:solidFill>
                <a:schemeClr val="bg1"/>
              </a:solidFill>
            </a:endParaRPr>
          </a:p>
          <a:p>
            <a:pPr algn="just"/>
            <a:r>
              <a:rPr lang="sr-Cyrl-RS" sz="2800" dirty="0" smtClean="0">
                <a:solidFill>
                  <a:schemeClr val="bg1"/>
                </a:solidFill>
              </a:rPr>
              <a:t>Дете не</a:t>
            </a:r>
            <a:r>
              <a:rPr lang="sr-Latn-RS" sz="2800" dirty="0" smtClean="0">
                <a:solidFill>
                  <a:schemeClr val="bg1"/>
                </a:solidFill>
              </a:rPr>
              <a:t> </a:t>
            </a:r>
            <a:r>
              <a:rPr lang="sr-Cyrl-RS" sz="2800" dirty="0" smtClean="0">
                <a:solidFill>
                  <a:schemeClr val="bg1"/>
                </a:solidFill>
              </a:rPr>
              <a:t>сме поћи са убеђењем да да школа има задатак да,,поправља“неваљалу децу.,,Чекај само да пођеш у школу,тамо ће те средити...“</a:t>
            </a:r>
            <a:endParaRPr lang="en-US" sz="2800" dirty="0">
              <a:solidFill>
                <a:schemeClr val="bg1"/>
              </a:solidFill>
            </a:endParaRPr>
          </a:p>
        </p:txBody>
      </p:sp>
    </p:spTree>
    <p:extLst>
      <p:ext uri="{BB962C8B-B14F-4D97-AF65-F5344CB8AC3E}">
        <p14:creationId xmlns:p14="http://schemas.microsoft.com/office/powerpoint/2010/main" val="793360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6000" y="1038225"/>
            <a:ext cx="10871200" cy="4597400"/>
          </a:xfrm>
        </p:spPr>
        <p:txBody>
          <a:bodyPr>
            <a:normAutofit/>
          </a:bodyPr>
          <a:lstStyle/>
          <a:p>
            <a:r>
              <a:rPr lang="sr-Cyrl-RS" sz="2700" dirty="0" smtClean="0">
                <a:solidFill>
                  <a:schemeClr val="bg1"/>
                </a:solidFill>
              </a:rPr>
              <a:t>Ако плашимо децу школом они могу почети да муцају или да </a:t>
            </a:r>
            <a:r>
              <a:rPr lang="sr-Cyrl-RS" sz="2700" smtClean="0">
                <a:solidFill>
                  <a:schemeClr val="bg1"/>
                </a:solidFill>
              </a:rPr>
              <a:t>имају </a:t>
            </a:r>
            <a:r>
              <a:rPr lang="sr-Cyrl-RS" sz="2700" smtClean="0">
                <a:solidFill>
                  <a:schemeClr val="bg1"/>
                </a:solidFill>
              </a:rPr>
              <a:t>отпор према школи и </a:t>
            </a:r>
            <a:r>
              <a:rPr lang="sr-Cyrl-RS" sz="2700" smtClean="0">
                <a:solidFill>
                  <a:schemeClr val="bg1"/>
                </a:solidFill>
              </a:rPr>
              <a:t>страх </a:t>
            </a:r>
            <a:r>
              <a:rPr lang="sr-Cyrl-RS" sz="2700" dirty="0" smtClean="0">
                <a:solidFill>
                  <a:schemeClr val="bg1"/>
                </a:solidFill>
              </a:rPr>
              <a:t>од учитеља.Ова се деца теже  адаптирају,што утиче </a:t>
            </a:r>
            <a:r>
              <a:rPr lang="sr-Cyrl-RS" sz="2700" dirty="0">
                <a:solidFill>
                  <a:schemeClr val="bg1"/>
                </a:solidFill>
              </a:rPr>
              <a:t> </a:t>
            </a:r>
            <a:r>
              <a:rPr lang="sr-Cyrl-RS" sz="2700" dirty="0" smtClean="0">
                <a:solidFill>
                  <a:schemeClr val="bg1"/>
                </a:solidFill>
              </a:rPr>
              <a:t>и на образовна постигнућа.</a:t>
            </a:r>
            <a:br>
              <a:rPr lang="sr-Cyrl-RS" sz="2700" dirty="0" smtClean="0">
                <a:solidFill>
                  <a:schemeClr val="bg1"/>
                </a:solidFill>
              </a:rPr>
            </a:br>
            <a:r>
              <a:rPr lang="sr-Cyrl-RS" sz="2700" dirty="0" smtClean="0">
                <a:solidFill>
                  <a:schemeClr val="bg1"/>
                </a:solidFill>
              </a:rPr>
              <a:t>Улепшавање слике о школи,такође није добро,јер дете може да се разочара када види како учитељица виче на децу или сл...</a:t>
            </a:r>
            <a:br>
              <a:rPr lang="sr-Cyrl-RS" sz="2700" dirty="0" smtClean="0">
                <a:solidFill>
                  <a:schemeClr val="bg1"/>
                </a:solidFill>
              </a:rPr>
            </a:br>
            <a:r>
              <a:rPr lang="sr-Cyrl-RS" sz="2700" u="sng" dirty="0" smtClean="0">
                <a:solidFill>
                  <a:schemeClr val="bg1"/>
                </a:solidFill>
              </a:rPr>
              <a:t>Реците детету да школа јесте место где ће стећи много другова,да ће нека пријатељства потрајати заувек,да ће доживети много прекрасних искустава,али да школа подразумева и одређене обавезе,које детету неће бити сасвим омиљене.</a:t>
            </a:r>
            <a:r>
              <a:rPr lang="en-US" u="sng" dirty="0" smtClean="0">
                <a:solidFill>
                  <a:schemeClr val="bg1"/>
                </a:solidFill>
              </a:rPr>
              <a:t/>
            </a:r>
            <a:br>
              <a:rPr lang="en-US" u="sng" dirty="0" smtClean="0">
                <a:solidFill>
                  <a:schemeClr val="bg1"/>
                </a:solidFill>
              </a:rPr>
            </a:br>
            <a:endParaRPr lang="en-US" u="sng" dirty="0">
              <a:solidFill>
                <a:schemeClr val="bg1"/>
              </a:solidFill>
            </a:endParaRPr>
          </a:p>
        </p:txBody>
      </p:sp>
      <p:sp>
        <p:nvSpPr>
          <p:cNvPr id="3" name="Subtitle 2"/>
          <p:cNvSpPr>
            <a:spLocks noGrp="1"/>
          </p:cNvSpPr>
          <p:nvPr>
            <p:ph type="subTitle" idx="1"/>
          </p:nvPr>
        </p:nvSpPr>
        <p:spPr>
          <a:xfrm>
            <a:off x="1574800" y="6261100"/>
            <a:ext cx="9829800" cy="457200"/>
          </a:xfrm>
        </p:spPr>
        <p:txBody>
          <a:bodyPr>
            <a:normAutofit fontScale="92500" lnSpcReduction="20000"/>
          </a:bodyPr>
          <a:lstStyle/>
          <a:p>
            <a:r>
              <a:rPr lang="sr-Cyrl-RS" dirty="0" smtClean="0"/>
              <a:t> </a:t>
            </a:r>
            <a:endParaRPr lang="en-US" dirty="0"/>
          </a:p>
        </p:txBody>
      </p:sp>
    </p:spTree>
    <p:extLst>
      <p:ext uri="{BB962C8B-B14F-4D97-AF65-F5344CB8AC3E}">
        <p14:creationId xmlns:p14="http://schemas.microsoft.com/office/powerpoint/2010/main" val="2783637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5750" y="351972"/>
            <a:ext cx="9144000" cy="825499"/>
          </a:xfrm>
        </p:spPr>
        <p:txBody>
          <a:bodyPr>
            <a:normAutofit/>
          </a:bodyPr>
          <a:lstStyle/>
          <a:p>
            <a:r>
              <a:rPr lang="sr-Cyrl-RS" sz="4000" b="1" dirty="0" smtClean="0">
                <a:solidFill>
                  <a:schemeClr val="bg1"/>
                </a:solidFill>
              </a:rPr>
              <a:t>Подршка</a:t>
            </a:r>
            <a:endParaRPr lang="en-US" sz="4000" b="1" dirty="0">
              <a:solidFill>
                <a:schemeClr val="bg1"/>
              </a:solidFill>
            </a:endParaRPr>
          </a:p>
        </p:txBody>
      </p:sp>
      <p:sp>
        <p:nvSpPr>
          <p:cNvPr id="3" name="Subtitle 2"/>
          <p:cNvSpPr>
            <a:spLocks noGrp="1"/>
          </p:cNvSpPr>
          <p:nvPr>
            <p:ph type="subTitle" idx="1"/>
          </p:nvPr>
        </p:nvSpPr>
        <p:spPr>
          <a:xfrm>
            <a:off x="774700" y="1346200"/>
            <a:ext cx="10706100" cy="4229100"/>
          </a:xfrm>
        </p:spPr>
        <p:txBody>
          <a:bodyPr>
            <a:normAutofit/>
          </a:bodyPr>
          <a:lstStyle/>
          <a:p>
            <a:pPr algn="just"/>
            <a:r>
              <a:rPr lang="sr-Cyrl-RS" sz="2800" dirty="0" smtClean="0">
                <a:solidFill>
                  <a:schemeClr val="bg1"/>
                </a:solidFill>
              </a:rPr>
              <a:t>Понудите детету подшку јасно и гласно.Важно је да изговорите:,,Бићу ту за тебе шта год се догоди“ или ,,Учинићу све да ти школа буде што мањи напор,а што више задовољство“,,Полазак у школу је важан показатељ да си још више порастао,веома се радујем томе!“</a:t>
            </a:r>
          </a:p>
          <a:p>
            <a:pPr algn="just"/>
            <a:r>
              <a:rPr lang="sr-Cyrl-RS" sz="2800" dirty="0" smtClean="0">
                <a:solidFill>
                  <a:schemeClr val="bg1"/>
                </a:solidFill>
              </a:rPr>
              <a:t>На овај начин, осим подршке учвршћујемо дететово </a:t>
            </a:r>
            <a:r>
              <a:rPr lang="sr-Cyrl-RS" sz="2800" u="sng" dirty="0" smtClean="0">
                <a:solidFill>
                  <a:schemeClr val="bg1"/>
                </a:solidFill>
              </a:rPr>
              <a:t>самопоуздање</a:t>
            </a:r>
            <a:r>
              <a:rPr lang="sr-Cyrl-RS" sz="2800" dirty="0" smtClean="0">
                <a:solidFill>
                  <a:schemeClr val="bg1"/>
                </a:solidFill>
              </a:rPr>
              <a:t>,које ће му до краја адаптације бити веома потребно.</a:t>
            </a:r>
            <a:endParaRPr lang="en-US" sz="2800" dirty="0">
              <a:solidFill>
                <a:schemeClr val="bg1"/>
              </a:solidFill>
            </a:endParaRPr>
          </a:p>
        </p:txBody>
      </p:sp>
    </p:spTree>
    <p:extLst>
      <p:ext uri="{BB962C8B-B14F-4D97-AF65-F5344CB8AC3E}">
        <p14:creationId xmlns:p14="http://schemas.microsoft.com/office/powerpoint/2010/main" val="3397912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8100" y="88901"/>
            <a:ext cx="9144000" cy="1054099"/>
          </a:xfrm>
        </p:spPr>
        <p:txBody>
          <a:bodyPr>
            <a:normAutofit/>
          </a:bodyPr>
          <a:lstStyle/>
          <a:p>
            <a:r>
              <a:rPr lang="sr-Cyrl-RS" sz="4000" b="1" dirty="0" smtClean="0">
                <a:solidFill>
                  <a:schemeClr val="bg1"/>
                </a:solidFill>
              </a:rPr>
              <a:t>Радне навике и обавезе детета</a:t>
            </a:r>
            <a:endParaRPr lang="en-US" sz="4000" b="1" dirty="0">
              <a:solidFill>
                <a:schemeClr val="bg1"/>
              </a:solidFill>
            </a:endParaRPr>
          </a:p>
        </p:txBody>
      </p:sp>
      <p:sp>
        <p:nvSpPr>
          <p:cNvPr id="3" name="Subtitle 2"/>
          <p:cNvSpPr>
            <a:spLocks noGrp="1"/>
          </p:cNvSpPr>
          <p:nvPr>
            <p:ph type="subTitle" idx="1"/>
          </p:nvPr>
        </p:nvSpPr>
        <p:spPr>
          <a:xfrm>
            <a:off x="836460" y="938245"/>
            <a:ext cx="10744200" cy="4165426"/>
          </a:xfrm>
        </p:spPr>
        <p:txBody>
          <a:bodyPr>
            <a:noAutofit/>
          </a:bodyPr>
          <a:lstStyle/>
          <a:p>
            <a:pPr algn="just"/>
            <a:r>
              <a:rPr lang="sr-Cyrl-RS" sz="2400" dirty="0" smtClean="0">
                <a:solidFill>
                  <a:schemeClr val="bg1"/>
                </a:solidFill>
              </a:rPr>
              <a:t>Стварање радних и осталих навика је дуг и сложен процес.Ситним обавезама у породици дете прелази из  игре на озбиљан рад .</a:t>
            </a:r>
          </a:p>
          <a:p>
            <a:pPr algn="just"/>
            <a:r>
              <a:rPr lang="sr-Cyrl-RS" sz="2400" dirty="0" smtClean="0">
                <a:solidFill>
                  <a:schemeClr val="bg1"/>
                </a:solidFill>
              </a:rPr>
              <a:t> Обавезе које ће добити у породици треба да одговарају узрасту и способностима  детета.</a:t>
            </a:r>
          </a:p>
          <a:p>
            <a:pPr algn="just"/>
            <a:r>
              <a:rPr lang="sr-Cyrl-RS" sz="2400" dirty="0" smtClean="0">
                <a:solidFill>
                  <a:schemeClr val="bg1"/>
                </a:solidFill>
              </a:rPr>
              <a:t>Потребно је да од почетка усмеравате дете да своје задатке  обавља самостално.Контролишите домаће задатке,али </a:t>
            </a:r>
            <a:r>
              <a:rPr lang="sr-Cyrl-RS" sz="2400" u="sng" dirty="0" smtClean="0">
                <a:solidFill>
                  <a:schemeClr val="bg1"/>
                </a:solidFill>
              </a:rPr>
              <a:t>немојте ви радити уместо детета</a:t>
            </a:r>
            <a:r>
              <a:rPr lang="sr-Cyrl-RS" sz="2400" dirty="0" smtClean="0">
                <a:solidFill>
                  <a:schemeClr val="bg1"/>
                </a:solidFill>
              </a:rPr>
              <a:t>.Помозите  му да састави </a:t>
            </a:r>
            <a:r>
              <a:rPr lang="sr-Cyrl-RS" sz="2400" u="sng" dirty="0" smtClean="0">
                <a:solidFill>
                  <a:schemeClr val="bg1"/>
                </a:solidFill>
              </a:rPr>
              <a:t>свакодневни план рада </a:t>
            </a:r>
            <a:r>
              <a:rPr lang="sr-Cyrl-RS" sz="2400" dirty="0" smtClean="0">
                <a:solidFill>
                  <a:schemeClr val="bg1"/>
                </a:solidFill>
              </a:rPr>
              <a:t>што прецизнијом сатницом.Омогућите му одговарајуће услове за рад (соба-кутак).Радне навике места односе се на то да дете увек на одређеном месту учи.Радне навике времена односе се на то да дете у одређено доба дана учи.</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038" y="4898915"/>
            <a:ext cx="3212926" cy="1789983"/>
          </a:xfrm>
          <a:prstGeom prst="rect">
            <a:avLst/>
          </a:prstGeom>
        </p:spPr>
      </p:pic>
    </p:spTree>
    <p:extLst>
      <p:ext uri="{BB962C8B-B14F-4D97-AF65-F5344CB8AC3E}">
        <p14:creationId xmlns:p14="http://schemas.microsoft.com/office/powerpoint/2010/main" val="389072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solidFill>
                  <a:schemeClr val="bg1"/>
                </a:solidFill>
              </a:rPr>
              <a:t>Разговор</a:t>
            </a:r>
            <a:endParaRPr lang="en-US" dirty="0">
              <a:solidFill>
                <a:schemeClr val="bg1"/>
              </a:solidFill>
            </a:endParaRPr>
          </a:p>
        </p:txBody>
      </p:sp>
      <p:sp>
        <p:nvSpPr>
          <p:cNvPr id="3" name="Content Placeholder 2"/>
          <p:cNvSpPr>
            <a:spLocks noGrp="1"/>
          </p:cNvSpPr>
          <p:nvPr>
            <p:ph idx="1"/>
          </p:nvPr>
        </p:nvSpPr>
        <p:spPr>
          <a:xfrm>
            <a:off x="509392" y="2126295"/>
            <a:ext cx="10972800" cy="4525963"/>
          </a:xfrm>
        </p:spPr>
        <p:txBody>
          <a:bodyPr>
            <a:normAutofit/>
          </a:bodyPr>
          <a:lstStyle/>
          <a:p>
            <a:pPr algn="just">
              <a:buNone/>
            </a:pPr>
            <a:r>
              <a:rPr lang="sr-Cyrl-RS" dirty="0" smtClean="0">
                <a:solidFill>
                  <a:schemeClr val="bg1"/>
                </a:solidFill>
              </a:rPr>
              <a:t>   Уместо да питате дете „Како је било у школи?“ „Шта сте данас радили?“, и тако добијате уопштени одговор: “Добро, ништа...” постављајте конкретна питања: „Са киме си се највише смејао?“  ,,Који час ти је био најбољи?“, „Шта је најзанимљивије што си данас чуо од учитељице?“,, </a:t>
            </a:r>
            <a:r>
              <a:rPr lang="sr-Cyrl-RS" dirty="0">
                <a:solidFill>
                  <a:schemeClr val="bg1"/>
                </a:solidFill>
              </a:rPr>
              <a:t>С</a:t>
            </a:r>
            <a:r>
              <a:rPr lang="sr-Cyrl-RS" dirty="0" smtClean="0">
                <a:solidFill>
                  <a:schemeClr val="bg1"/>
                </a:solidFill>
              </a:rPr>
              <a:t>а ким си се дружио на великом одмору?“ </a:t>
            </a:r>
            <a:r>
              <a:rPr lang="sr-Cyrl-RS" u="sng" dirty="0" smtClean="0">
                <a:solidFill>
                  <a:schemeClr val="bg1"/>
                </a:solidFill>
              </a:rPr>
              <a:t>Инсистирајте на разговору,</a:t>
            </a:r>
            <a:r>
              <a:rPr lang="sr-Cyrl-RS" dirty="0" smtClean="0">
                <a:solidFill>
                  <a:schemeClr val="bg1"/>
                </a:solidFill>
              </a:rPr>
              <a:t> јер ваше инсистирање ће ускоро код детета створити навику да са вама дели догађаје из школе. </a:t>
            </a:r>
            <a:endParaRPr lang="en-US"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997" y="139168"/>
            <a:ext cx="4121847" cy="2077939"/>
          </a:xfrm>
          <a:prstGeom prst="rect">
            <a:avLst/>
          </a:prstGeom>
        </p:spPr>
      </p:pic>
    </p:spTree>
    <p:extLst>
      <p:ext uri="{BB962C8B-B14F-4D97-AF65-F5344CB8AC3E}">
        <p14:creationId xmlns:p14="http://schemas.microsoft.com/office/powerpoint/2010/main" val="2142904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7200"/>
            <a:ext cx="9144000" cy="660400"/>
          </a:xfrm>
        </p:spPr>
        <p:txBody>
          <a:bodyPr>
            <a:normAutofit fontScale="90000"/>
          </a:bodyPr>
          <a:lstStyle/>
          <a:p>
            <a:pPr algn="ctr"/>
            <a:r>
              <a:rPr lang="sr-Cyrl-RS" sz="4000" b="1" dirty="0" smtClean="0">
                <a:solidFill>
                  <a:schemeClr val="bg1"/>
                </a:solidFill>
              </a:rPr>
              <a:t>Описмењавање</a:t>
            </a:r>
            <a:endParaRPr lang="en-US" sz="4000" b="1" dirty="0">
              <a:solidFill>
                <a:schemeClr val="bg1"/>
              </a:solidFill>
            </a:endParaRPr>
          </a:p>
        </p:txBody>
      </p:sp>
      <p:sp>
        <p:nvSpPr>
          <p:cNvPr id="3" name="Subtitle 2"/>
          <p:cNvSpPr>
            <a:spLocks noGrp="1"/>
          </p:cNvSpPr>
          <p:nvPr>
            <p:ph type="subTitle" idx="1"/>
          </p:nvPr>
        </p:nvSpPr>
        <p:spPr>
          <a:xfrm>
            <a:off x="679450" y="2576839"/>
            <a:ext cx="10833100" cy="5105400"/>
          </a:xfrm>
        </p:spPr>
        <p:txBody>
          <a:bodyPr>
            <a:noAutofit/>
          </a:bodyPr>
          <a:lstStyle/>
          <a:p>
            <a:pPr algn="just"/>
            <a:endParaRPr lang="sr-Cyrl-RS" sz="2800" dirty="0" smtClean="0">
              <a:solidFill>
                <a:schemeClr val="bg1"/>
              </a:solidFill>
            </a:endParaRPr>
          </a:p>
          <a:p>
            <a:pPr algn="just"/>
            <a:r>
              <a:rPr lang="sr-Cyrl-RS" sz="2800" dirty="0">
                <a:solidFill>
                  <a:schemeClr val="bg1"/>
                </a:solidFill>
              </a:rPr>
              <a:t>П</a:t>
            </a:r>
            <a:r>
              <a:rPr lang="sr-Cyrl-RS" sz="2800" dirty="0" smtClean="0">
                <a:solidFill>
                  <a:schemeClr val="bg1"/>
                </a:solidFill>
              </a:rPr>
              <a:t>огрешно је схватање да је најважнији део припреме за полазак деце у школу да науче да читају и пишу.Стицање знања треба да буде спонтано,да произилази из </a:t>
            </a:r>
            <a:r>
              <a:rPr lang="sr-Cyrl-RS" sz="2800" u="sng" dirty="0" smtClean="0">
                <a:solidFill>
                  <a:schemeClr val="bg1"/>
                </a:solidFill>
              </a:rPr>
              <a:t>интересовања</a:t>
            </a:r>
            <a:r>
              <a:rPr lang="sr-Cyrl-RS" sz="2800" dirty="0" smtClean="0">
                <a:solidFill>
                  <a:schemeClr val="bg1"/>
                </a:solidFill>
              </a:rPr>
              <a:t>.</a:t>
            </a:r>
          </a:p>
          <a:p>
            <a:pPr algn="just"/>
            <a:r>
              <a:rPr lang="sr-Cyrl-RS" sz="2800" dirty="0" smtClean="0">
                <a:solidFill>
                  <a:schemeClr val="bg1"/>
                </a:solidFill>
              </a:rPr>
              <a:t>Уместо да га учите писању боље је да дете вежба </a:t>
            </a:r>
            <a:r>
              <a:rPr lang="sr-Cyrl-RS" sz="2800" u="sng" dirty="0" smtClean="0">
                <a:solidFill>
                  <a:schemeClr val="bg1"/>
                </a:solidFill>
              </a:rPr>
              <a:t>графомоторику </a:t>
            </a:r>
            <a:r>
              <a:rPr lang="sr-Cyrl-RS" sz="2800" dirty="0" smtClean="0">
                <a:solidFill>
                  <a:schemeClr val="bg1"/>
                </a:solidFill>
              </a:rPr>
              <a:t>кроз бојење бојанки или слагање слагалица,играње кликера,резање оловака,али и брисање посуђа и прашине,савијање салвета и сл.,јер тако подстичу развијање ситних мишића прстију и шаке.</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275" y="457200"/>
            <a:ext cx="3853840" cy="2565212"/>
          </a:xfrm>
          <a:prstGeom prst="rect">
            <a:avLst/>
          </a:prstGeom>
        </p:spPr>
      </p:pic>
    </p:spTree>
    <p:extLst>
      <p:ext uri="{BB962C8B-B14F-4D97-AF65-F5344CB8AC3E}">
        <p14:creationId xmlns:p14="http://schemas.microsoft.com/office/powerpoint/2010/main" val="2074146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7400" y="444500"/>
            <a:ext cx="10820400" cy="5829300"/>
          </a:xfrm>
        </p:spPr>
        <p:txBody>
          <a:bodyPr>
            <a:normAutofit/>
          </a:bodyPr>
          <a:lstStyle/>
          <a:p>
            <a:r>
              <a:rPr lang="sr-Cyrl-RS" sz="2800" dirty="0" smtClean="0">
                <a:solidFill>
                  <a:schemeClr val="bg1"/>
                </a:solidFill>
              </a:rPr>
              <a:t>Слова и читање ће дете учити пре поласка у школу само ако то жели и покаже интересовање.</a:t>
            </a:r>
            <a:br>
              <a:rPr lang="sr-Cyrl-RS" sz="2800" dirty="0" smtClean="0">
                <a:solidFill>
                  <a:schemeClr val="bg1"/>
                </a:solidFill>
              </a:rPr>
            </a:br>
            <a:r>
              <a:rPr lang="sr-Cyrl-RS" sz="2800" dirty="0" smtClean="0">
                <a:solidFill>
                  <a:schemeClr val="bg1"/>
                </a:solidFill>
              </a:rPr>
              <a:t>Описмењавање се одвија у школи,а </a:t>
            </a:r>
            <a:r>
              <a:rPr lang="sr-Cyrl-RS" sz="2800" u="sng" dirty="0" smtClean="0">
                <a:solidFill>
                  <a:schemeClr val="bg1"/>
                </a:solidFill>
              </a:rPr>
              <a:t>не у вртићима</a:t>
            </a:r>
            <a:r>
              <a:rPr lang="sr-Cyrl-RS" sz="2800" dirty="0" smtClean="0">
                <a:solidFill>
                  <a:schemeClr val="bg1"/>
                </a:solidFill>
              </a:rPr>
              <a:t>.Наиме, постоји могућност усвајања погрешне технике писања,што је тешко исправити..</a:t>
            </a:r>
            <a:br>
              <a:rPr lang="sr-Cyrl-RS" sz="2800" dirty="0" smtClean="0">
                <a:solidFill>
                  <a:schemeClr val="bg1"/>
                </a:solidFill>
              </a:rPr>
            </a:br>
            <a:r>
              <a:rPr lang="sr-Cyrl-RS" sz="2800" dirty="0" smtClean="0">
                <a:solidFill>
                  <a:schemeClr val="bg1"/>
                </a:solidFill>
              </a:rPr>
              <a:t>Ако ваше дете пише </a:t>
            </a:r>
            <a:r>
              <a:rPr lang="sr-Cyrl-RS" sz="2800" u="sng" dirty="0" smtClean="0">
                <a:solidFill>
                  <a:schemeClr val="bg1"/>
                </a:solidFill>
              </a:rPr>
              <a:t>левом руком </a:t>
            </a:r>
            <a:r>
              <a:rPr lang="sr-Cyrl-RS" sz="2800" dirty="0" smtClean="0">
                <a:solidFill>
                  <a:schemeClr val="bg1"/>
                </a:solidFill>
              </a:rPr>
              <a:t>,леворукост није мана,немоје га присиљавати да пише десном,је ће то бити контрапродуктивно.</a:t>
            </a:r>
            <a:br>
              <a:rPr lang="sr-Cyrl-RS" sz="2800" dirty="0" smtClean="0">
                <a:solidFill>
                  <a:schemeClr val="bg1"/>
                </a:solidFill>
              </a:rPr>
            </a:br>
            <a:r>
              <a:rPr lang="en-US" sz="2800" dirty="0" smtClean="0">
                <a:solidFill>
                  <a:schemeClr val="bg1"/>
                </a:solidFill>
              </a:rPr>
              <a:t/>
            </a:r>
            <a:br>
              <a:rPr lang="en-US" sz="2800" dirty="0" smtClean="0">
                <a:solidFill>
                  <a:schemeClr val="bg1"/>
                </a:solidFill>
              </a:rPr>
            </a:br>
            <a:endParaRPr lang="en-US" sz="2800" dirty="0">
              <a:solidFill>
                <a:schemeClr val="bg1"/>
              </a:solidFill>
            </a:endParaRPr>
          </a:p>
        </p:txBody>
      </p:sp>
      <p:sp>
        <p:nvSpPr>
          <p:cNvPr id="3" name="Subtitle 2"/>
          <p:cNvSpPr>
            <a:spLocks noGrp="1"/>
          </p:cNvSpPr>
          <p:nvPr>
            <p:ph type="subTitle" idx="1"/>
          </p:nvPr>
        </p:nvSpPr>
        <p:spPr>
          <a:xfrm>
            <a:off x="1524000" y="6146800"/>
            <a:ext cx="9144000" cy="482600"/>
          </a:xfrm>
        </p:spPr>
        <p:txBody>
          <a:bodyPr>
            <a:normAutofit fontScale="92500" lnSpcReduction="20000"/>
          </a:bodyPr>
          <a:lstStyle/>
          <a:p>
            <a:r>
              <a:rPr lang="sr-Cyrl-RS" dirty="0" smtClean="0"/>
              <a:t> </a:t>
            </a:r>
            <a:endParaRPr lang="en-US" dirty="0"/>
          </a:p>
        </p:txBody>
      </p:sp>
    </p:spTree>
    <p:extLst>
      <p:ext uri="{BB962C8B-B14F-4D97-AF65-F5344CB8AC3E}">
        <p14:creationId xmlns:p14="http://schemas.microsoft.com/office/powerpoint/2010/main" val="462454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823</TotalTime>
  <Words>1335</Words>
  <Application>Microsoft Office PowerPoint</Application>
  <PresentationFormat>Widescreen</PresentationFormat>
  <Paragraphs>73</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Припрема детета за полазак у школу</vt:lpstr>
      <vt:lpstr>Увод</vt:lpstr>
      <vt:lpstr>Позитивни ставови према школи</vt:lpstr>
      <vt:lpstr>Ако плашимо децу школом они могу почети да муцају или да имају отпор према школи и страх од учитеља.Ова се деца теже  адаптирају,што утиче  и на образовна постигнућа. Улепшавање слике о школи,такође није добро,јер дете може да се разочара када види како учитељица виче на децу или сл... Реците детету да школа јесте место где ће стећи много другова,да ће нека пријатељства потрајати заувек,да ће доживети много прекрасних искустава,али да школа подразумева и одређене обавезе,које детету неће бити сасвим омиљене. </vt:lpstr>
      <vt:lpstr>Подршка</vt:lpstr>
      <vt:lpstr>Радне навике и обавезе детета</vt:lpstr>
      <vt:lpstr>Разговор</vt:lpstr>
      <vt:lpstr>Описмењавање</vt:lpstr>
      <vt:lpstr>Слова и читање ће дете учити пре поласка у школу само ако то жели и покаже интересовање. Описмењавање се одвија у школи,а не у вртићима.Наиме, постоји могућност усвајања погрешне технике писања,што је тешко исправити.. Ако ваше дете пише левом руком ,леворукост није мана,немоје га присиљавати да пише десном,је ће то бити контрапродуктивно.  </vt:lpstr>
      <vt:lpstr>Игра детета</vt:lpstr>
      <vt:lpstr>Још неки корисни савети</vt:lpstr>
      <vt:lpstr>Зрелост деце за полазак у школу</vt:lpstr>
      <vt:lpstr>PowerPoint Presentation</vt:lpstr>
      <vt:lpstr>Тестирање</vt:lpstr>
      <vt:lpstr>Тестирање-процедура</vt:lpstr>
      <vt:lpstr>PowerPoint Presentation</vt:lpstr>
      <vt:lpstr>Интелектуална и емоционалана зрелост</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Припрема детета за полазак у школу</dc:title>
  <dc:creator>PPSKDJ</dc:creator>
  <cp:lastModifiedBy>PPSKDJ</cp:lastModifiedBy>
  <cp:revision>82</cp:revision>
  <cp:lastPrinted>2019-04-02T13:28:19Z</cp:lastPrinted>
  <dcterms:created xsi:type="dcterms:W3CDTF">2019-03-05T14:32:54Z</dcterms:created>
  <dcterms:modified xsi:type="dcterms:W3CDTF">2019-04-02T16:24:55Z</dcterms:modified>
</cp:coreProperties>
</file>